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5" r:id="rId1"/>
  </p:sldMasterIdLst>
  <p:sldIdLst>
    <p:sldId id="256" r:id="rId2"/>
    <p:sldId id="264" r:id="rId3"/>
    <p:sldId id="258" r:id="rId4"/>
    <p:sldId id="260" r:id="rId5"/>
    <p:sldId id="265" r:id="rId6"/>
    <p:sldId id="262" r:id="rId7"/>
    <p:sldId id="266" r:id="rId8"/>
    <p:sldId id="267" r:id="rId9"/>
    <p:sldId id="269" r:id="rId10"/>
    <p:sldId id="268" r:id="rId11"/>
    <p:sldId id="261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11/20/2019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95951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11/20/2019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87701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11/20/2019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84874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11/20/2019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271112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11/20/2019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42551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11/20/2019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3015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11/20/2019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469448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E833E-1B6D-415F-AD29-75AE8C43BD0D}" type="datetime1">
              <a:rPr lang="en-US" smtClean="0"/>
              <a:t>11/20/2019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12226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2596F-08A7-4B70-989A-F2B1CF31E66B}" type="datetime1">
              <a:rPr lang="en-US" smtClean="0"/>
              <a:t>11/20/2019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84721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11/20/2019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33126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11/20/2019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70566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11/20/2019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82138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11/20/2019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49524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11/20/2019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03233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11/20/2019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48647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11/20/2019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47774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11/20/2019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78975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11/20/2019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905819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3" r:id="rId3"/>
    <p:sldLayoutId id="2147483714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10" r:id="rId12"/>
    <p:sldLayoutId id="2147483705" r:id="rId13"/>
    <p:sldLayoutId id="2147483706" r:id="rId14"/>
    <p:sldLayoutId id="2147483707" r:id="rId15"/>
    <p:sldLayoutId id="2147483708" r:id="rId16"/>
    <p:sldLayoutId id="2147483709" r:id="rId17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3900" i="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9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7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5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5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0EBB208-2B97-47E9-B338-B79F12FF67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871" r="24018"/>
          <a:stretch/>
        </p:blipFill>
        <p:spPr>
          <a:xfrm>
            <a:off x="0" y="10"/>
            <a:ext cx="12192000" cy="6857990"/>
          </a:xfrm>
          <a:prstGeom prst="rect">
            <a:avLst/>
          </a:prstGeom>
        </p:spPr>
      </p:pic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EEC6A8D6-C18B-4100-BEF6-993965482F7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49" r="5762"/>
          <a:stretch/>
        </p:blipFill>
        <p:spPr>
          <a:xfrm>
            <a:off x="3319472" y="305401"/>
            <a:ext cx="5553055" cy="6247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9658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5ADBC0FA-A189-4DF4-AFA0-C391DD6AF150}"/>
              </a:ext>
            </a:extLst>
          </p:cNvPr>
          <p:cNvSpPr txBox="1"/>
          <p:nvPr/>
        </p:nvSpPr>
        <p:spPr>
          <a:xfrm>
            <a:off x="2206117" y="4823140"/>
            <a:ext cx="22277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“Rebuilding”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820D3D0-4E78-489F-BD6B-CFC1BBFA23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094" y="3788788"/>
            <a:ext cx="5668028" cy="283401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417CE2C-B64C-431F-AACD-F9BE3B3DD3B2}"/>
              </a:ext>
            </a:extLst>
          </p:cNvPr>
          <p:cNvSpPr txBox="1"/>
          <p:nvPr/>
        </p:nvSpPr>
        <p:spPr>
          <a:xfrm>
            <a:off x="8613800" y="4823140"/>
            <a:ext cx="10214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53%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A7EE886-B745-4715-89CF-153501A0E1AD}"/>
              </a:ext>
            </a:extLst>
          </p:cNvPr>
          <p:cNvSpPr txBox="1"/>
          <p:nvPr/>
        </p:nvSpPr>
        <p:spPr>
          <a:xfrm>
            <a:off x="8613800" y="1366420"/>
            <a:ext cx="12832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Astros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01AB32-0B99-4B0C-9E50-0DE5CB667269}"/>
              </a:ext>
            </a:extLst>
          </p:cNvPr>
          <p:cNvSpPr txBox="1"/>
          <p:nvPr/>
        </p:nvSpPr>
        <p:spPr>
          <a:xfrm>
            <a:off x="2294964" y="1366421"/>
            <a:ext cx="22501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Cubs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82CD00-CD19-4528-9C39-105DA8929E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968" y="2362200"/>
            <a:ext cx="1390063" cy="2133600"/>
          </a:xfrm>
        </p:spPr>
        <p:txBody>
          <a:bodyPr>
            <a:normAutofit/>
          </a:bodyPr>
          <a:lstStyle/>
          <a:p>
            <a:pPr algn="l"/>
            <a:r>
              <a:rPr lang="en-US" sz="3600" dirty="0"/>
              <a:t>Why?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5ADCCB3-B139-48BB-A9D9-EFDCBA2ACF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004" y="235201"/>
            <a:ext cx="5668023" cy="283401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68AE737-A9AD-4BDC-BCE8-2BE7452E41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6974" y="236690"/>
            <a:ext cx="5668022" cy="283401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7DA1A47-A001-4DAB-831C-49DB7B32C3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63880" y="3787300"/>
            <a:ext cx="5681118" cy="2840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48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1" grpId="0"/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74C13A-60DD-4503-9361-6AE428E473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pic>
        <p:nvPicPr>
          <p:cNvPr id="18" name="Content Placeholder 17" descr="A hand holding a card&#10;&#10;Description automatically generated">
            <a:extLst>
              <a:ext uri="{FF2B5EF4-FFF2-40B4-BE49-F238E27FC236}">
                <a16:creationId xmlns:a16="http://schemas.microsoft.com/office/drawing/2014/main" id="{C35740C3-FEAB-42D3-9B9E-69101CE4A9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2077" y="1866900"/>
            <a:ext cx="8227846" cy="4388184"/>
          </a:xfrm>
        </p:spPr>
      </p:pic>
    </p:spTree>
    <p:extLst>
      <p:ext uri="{BB962C8B-B14F-4D97-AF65-F5344CB8AC3E}">
        <p14:creationId xmlns:p14="http://schemas.microsoft.com/office/powerpoint/2010/main" val="20018696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A7F5D76-1FEC-470A-B476-70574A89C7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04AF53-451C-450A-A73C-234AF6A5B2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>
            <a:normAutofit/>
          </a:bodyPr>
          <a:lstStyle/>
          <a:p>
            <a:r>
              <a:rPr lang="en-US" dirty="0"/>
              <a:t>Disclaimer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CBB6E1-CE2C-4747-BB79-D7C9796D35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694" y="1543050"/>
            <a:ext cx="6782405" cy="4991100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1200" dirty="0"/>
              <a:t>Please  remember  that  past  performance  may  not  be  indicative  of  future  results.  Different  types  of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200" dirty="0"/>
              <a:t>investments involve varying degrees of risk, and there can be no assurance that the future performance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200" dirty="0"/>
              <a:t>of any specific investment, investment strategy, or product made reference to directly or indirectly in this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200" dirty="0"/>
              <a:t>presentation, will be profitable, equal any corresponding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200" dirty="0"/>
              <a:t> indicated historical performance level(s),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200" dirty="0"/>
              <a:t>or be suitable for your portfolio. Due to various factors, including changing market conditions, the content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200" dirty="0"/>
              <a:t>may no longer be reflective of current opinions or positions. Moreover, you should not assume that any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200" dirty="0"/>
              <a:t>discussion or information contained in this presentation (article) serves as the receipt of, or as a substitute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200" dirty="0"/>
              <a:t>for,  personalized  investment  advice  from Brian, Johnathan, Josh, or Oscar.  To  the  extent  that  a  reader  has  any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200" dirty="0"/>
              <a:t>questions regarding the applicability of any specific issue discussed above to his/her individual situation,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200" dirty="0"/>
              <a:t>he/she is encouraged to consult with the professional advisor of his/her choosing. A copy of our current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200" dirty="0"/>
              <a:t>written  disclosure  statement  discussing  our  advisory  services  and  fees  is  available  for  review  upon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200" dirty="0"/>
              <a:t>request. </a:t>
            </a:r>
          </a:p>
        </p:txBody>
      </p:sp>
      <p:pic>
        <p:nvPicPr>
          <p:cNvPr id="5" name="Picture 4" descr="A picture containing dark, lit, light, sitting&#10;&#10;Description automatically generated">
            <a:extLst>
              <a:ext uri="{FF2B5EF4-FFF2-40B4-BE49-F238E27FC236}">
                <a16:creationId xmlns:a16="http://schemas.microsoft.com/office/drawing/2014/main" id="{F87FFB04-697C-4DCE-ADBF-A17746BF3E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6560" y="2259726"/>
            <a:ext cx="4065464" cy="3004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6024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0">
            <a:extLst>
              <a:ext uri="{FF2B5EF4-FFF2-40B4-BE49-F238E27FC236}">
                <a16:creationId xmlns:a16="http://schemas.microsoft.com/office/drawing/2014/main" id="{98CCEB25-E2E3-481F-A03A-19767D3E72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FE6209-FA89-432E-B869-8E028E350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3078749" cy="970450"/>
          </a:xfrm>
        </p:spPr>
        <p:txBody>
          <a:bodyPr anchor="b">
            <a:normAutofit/>
          </a:bodyPr>
          <a:lstStyle/>
          <a:p>
            <a:pPr algn="l"/>
            <a:r>
              <a:rPr lang="en-US" sz="2800"/>
              <a:t>Project Overview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B8CEEF-7D14-4C38-B54D-CA0AC04B51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3078749" cy="4058751"/>
          </a:xfrm>
        </p:spPr>
        <p:txBody>
          <a:bodyPr anchor="t">
            <a:normAutofit/>
          </a:bodyPr>
          <a:lstStyle/>
          <a:p>
            <a:r>
              <a:rPr lang="en-US" sz="1600"/>
              <a:t>Step 1:</a:t>
            </a:r>
          </a:p>
          <a:p>
            <a:pPr lvl="1"/>
            <a:r>
              <a:rPr lang="en-US" sz="1600"/>
              <a:t>Collect Baseball stats and build predictive model</a:t>
            </a:r>
          </a:p>
          <a:p>
            <a:pPr lvl="1"/>
            <a:endParaRPr lang="en-US" sz="1600"/>
          </a:p>
          <a:p>
            <a:pPr lvl="1"/>
            <a:endParaRPr lang="en-US" sz="1600"/>
          </a:p>
          <a:p>
            <a:r>
              <a:rPr lang="en-US" sz="1600"/>
              <a:t>Step 2:</a:t>
            </a:r>
          </a:p>
          <a:p>
            <a:pPr lvl="1"/>
            <a:r>
              <a:rPr lang="en-US" sz="1600"/>
              <a:t>Run four different betting methods</a:t>
            </a:r>
          </a:p>
          <a:p>
            <a:pPr marL="450000" lvl="1" indent="0">
              <a:buNone/>
            </a:pPr>
            <a:endParaRPr lang="en-US" sz="1600"/>
          </a:p>
          <a:p>
            <a:r>
              <a:rPr lang="en-US" sz="1600"/>
              <a:t>Step 3:</a:t>
            </a:r>
          </a:p>
          <a:p>
            <a:pPr lvl="1"/>
            <a:r>
              <a:rPr lang="en-US" sz="1600"/>
              <a:t>Print money</a:t>
            </a:r>
          </a:p>
        </p:txBody>
      </p:sp>
      <p:pic>
        <p:nvPicPr>
          <p:cNvPr id="16" name="Picture 12">
            <a:extLst>
              <a:ext uri="{FF2B5EF4-FFF2-40B4-BE49-F238E27FC236}">
                <a16:creationId xmlns:a16="http://schemas.microsoft.com/office/drawing/2014/main" id="{B536FA4E-0152-4E27-91DA-0FC22D184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4552950" y="1"/>
            <a:ext cx="763905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F852408-735C-4B04-B93D-48218BA9299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50" r="14317"/>
          <a:stretch/>
        </p:blipFill>
        <p:spPr>
          <a:xfrm>
            <a:off x="4654295" y="10"/>
            <a:ext cx="7537705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8539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B3897FC-A693-4656-8FCD-CF609C3B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DCDBB4-6FFC-46F2-B4DD-2A98E45BCE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900" y="643467"/>
            <a:ext cx="3946393" cy="1956298"/>
          </a:xfrm>
        </p:spPr>
        <p:txBody>
          <a:bodyPr>
            <a:normAutofit/>
          </a:bodyPr>
          <a:lstStyle/>
          <a:p>
            <a:pPr algn="l"/>
            <a:r>
              <a:rPr lang="en-US" sz="3600"/>
              <a:t>Baseball Stats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AF381C-6A48-43C6-8625-39FEC5B2DA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9768" y="643467"/>
            <a:ext cx="6430560" cy="1956298"/>
          </a:xfrm>
        </p:spPr>
        <p:txBody>
          <a:bodyPr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800" dirty="0"/>
              <a:t>Baseball stats were pulled from </a:t>
            </a:r>
            <a:r>
              <a:rPr lang="en-US" sz="1800" dirty="0" err="1"/>
              <a:t>Pybaseball</a:t>
            </a:r>
            <a:r>
              <a:rPr lang="en-US" sz="1800" dirty="0"/>
              <a:t>, a free API that pulls the daily stats for each player who played on that particular day</a:t>
            </a:r>
          </a:p>
          <a:p>
            <a:pPr>
              <a:lnSpc>
                <a:spcPct val="100000"/>
              </a:lnSpc>
            </a:pPr>
            <a:r>
              <a:rPr lang="en-US" sz="1800" dirty="0"/>
              <a:t>Due to the inherent statistical nature of baseball, we </a:t>
            </a:r>
            <a:r>
              <a:rPr lang="en-US" sz="1800"/>
              <a:t>collected tens </a:t>
            </a:r>
            <a:r>
              <a:rPr lang="en-US" sz="1800" dirty="0"/>
              <a:t>of </a:t>
            </a:r>
            <a:r>
              <a:rPr lang="en-US" sz="1800"/>
              <a:t>thousands of stats</a:t>
            </a:r>
            <a:r>
              <a:rPr lang="en-US" sz="1800" dirty="0"/>
              <a:t>, but not all of them had any statistical relevance in predicting winners and losers</a:t>
            </a:r>
          </a:p>
        </p:txBody>
      </p:sp>
      <p:pic>
        <p:nvPicPr>
          <p:cNvPr id="6" name="Picture 5" descr="A picture containing furniture, curtain, red, bird&#10;&#10;Description automatically generated">
            <a:extLst>
              <a:ext uri="{FF2B5EF4-FFF2-40B4-BE49-F238E27FC236}">
                <a16:creationId xmlns:a16="http://schemas.microsoft.com/office/drawing/2014/main" id="{16EE0BBE-779B-4C1A-A105-EB3E56E725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8" y="3169318"/>
            <a:ext cx="4010825" cy="2673883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50C7260-B0EA-4B69-927F-A414658E9F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12659" y="3820460"/>
            <a:ext cx="0" cy="1371600"/>
          </a:xfrm>
          <a:prstGeom prst="line">
            <a:avLst/>
          </a:prstGeom>
          <a:ln w="19050">
            <a:solidFill>
              <a:schemeClr val="tx1">
                <a:lumMod val="75000"/>
              </a:schemeClr>
            </a:solidFill>
          </a:ln>
          <a:effectLst>
            <a:innerShdw blurRad="114300">
              <a:prstClr val="black"/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EAF16812-853C-4789-BE1E-346D275195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9768" y="2952377"/>
            <a:ext cx="4673332" cy="3107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1641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5FD5B-BB71-4A67-8DAE-45702B823E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the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28856-6D64-4BB2-A6BA-3B0F793E3B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SVM</a:t>
            </a:r>
          </a:p>
          <a:p>
            <a:r>
              <a:rPr lang="en-US" sz="4000" dirty="0"/>
              <a:t>Deep Neural Network</a:t>
            </a:r>
          </a:p>
          <a:p>
            <a:r>
              <a:rPr lang="en-US" sz="4000" dirty="0"/>
              <a:t>Random Forest</a:t>
            </a:r>
          </a:p>
          <a:p>
            <a:r>
              <a:rPr lang="en-US" sz="4000" dirty="0" err="1"/>
              <a:t>AdaboostClassifier</a:t>
            </a:r>
            <a:endParaRPr lang="en-US" sz="4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65880C-B83B-4F81-A3EA-EA1E282396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12" t="5098" r="4117" b="5687"/>
          <a:stretch/>
        </p:blipFill>
        <p:spPr>
          <a:xfrm>
            <a:off x="8315930" y="1866900"/>
            <a:ext cx="2962275" cy="433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9087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8CDD186-03E3-4AED-BEB6-0B3BEC2080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7A6F19-4B3B-4B67-8CBF-68E623486B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599"/>
            <a:ext cx="5978072" cy="1174075"/>
          </a:xfrm>
        </p:spPr>
        <p:txBody>
          <a:bodyPr>
            <a:normAutofit/>
          </a:bodyPr>
          <a:lstStyle/>
          <a:p>
            <a:r>
              <a:rPr lang="en-US" dirty="0"/>
              <a:t>Betting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C4305-79D5-4A21-8458-F8190CE4C3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972101"/>
            <a:ext cx="5978072" cy="3722748"/>
          </a:xfrm>
        </p:spPr>
        <p:txBody>
          <a:bodyPr anchor="ctr">
            <a:normAutofit/>
          </a:bodyPr>
          <a:lstStyle/>
          <a:p>
            <a:pPr>
              <a:buClr>
                <a:srgbClr val="9C6C1F"/>
              </a:buClr>
            </a:pPr>
            <a:r>
              <a:rPr lang="en-US" sz="3600" dirty="0"/>
              <a:t>Money Line</a:t>
            </a:r>
          </a:p>
          <a:p>
            <a:pPr lvl="1">
              <a:buClr>
                <a:srgbClr val="9C6C1F"/>
              </a:buClr>
            </a:pPr>
            <a:r>
              <a:rPr lang="en-US" sz="3200" dirty="0"/>
              <a:t>Favorites</a:t>
            </a:r>
          </a:p>
          <a:p>
            <a:pPr lvl="1">
              <a:buClr>
                <a:srgbClr val="9C6C1F"/>
              </a:buClr>
            </a:pPr>
            <a:r>
              <a:rPr lang="en-US" sz="3200" dirty="0"/>
              <a:t>Underdogs</a:t>
            </a:r>
          </a:p>
          <a:p>
            <a:pPr>
              <a:buClr>
                <a:srgbClr val="9C6C1F"/>
              </a:buClr>
            </a:pPr>
            <a:r>
              <a:rPr lang="en-US" sz="3600" dirty="0"/>
              <a:t>Negative/Positive Odds</a:t>
            </a:r>
          </a:p>
        </p:txBody>
      </p:sp>
      <p:pic>
        <p:nvPicPr>
          <p:cNvPr id="18" name="Picture 10">
            <a:extLst>
              <a:ext uri="{FF2B5EF4-FFF2-40B4-BE49-F238E27FC236}">
                <a16:creationId xmlns:a16="http://schemas.microsoft.com/office/drawing/2014/main" id="{1CF706DA-13E8-4A4F-9260-551FB8127B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7232905" y="1"/>
            <a:ext cx="4959095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036B2A1-C298-4960-9E63-1335250A6D2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94" r="3" b="3"/>
          <a:stretch/>
        </p:blipFill>
        <p:spPr>
          <a:xfrm>
            <a:off x="7562470" y="609599"/>
            <a:ext cx="3995592" cy="5103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7065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74341-DE75-4F1C-A0AA-509C5F5AB6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Betting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0AB97F-3AB3-44D0-AEF6-B8A9D4259A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76450"/>
            <a:ext cx="6077555" cy="3714749"/>
          </a:xfrm>
        </p:spPr>
        <p:txBody>
          <a:bodyPr>
            <a:normAutofit/>
          </a:bodyPr>
          <a:lstStyle/>
          <a:p>
            <a:r>
              <a:rPr lang="en-US" sz="3200" dirty="0"/>
              <a:t>Betting on underdogs is the more lucrative choice, since you only need to be right about 45% of the time to break even, compared to 61% to break even when betting on favorites to win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4C8439-3D51-4EB1-B61D-867E842667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535" r="14410"/>
          <a:stretch/>
        </p:blipFill>
        <p:spPr>
          <a:xfrm>
            <a:off x="8147476" y="1738312"/>
            <a:ext cx="3120081" cy="4391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2723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7D84A7-A0AF-4C67-AAAD-30BDA2ACBD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779" y="609599"/>
            <a:ext cx="3335488" cy="1284941"/>
          </a:xfrm>
        </p:spPr>
        <p:txBody>
          <a:bodyPr>
            <a:normAutofit/>
          </a:bodyPr>
          <a:lstStyle/>
          <a:p>
            <a:pPr algn="l"/>
            <a:r>
              <a:rPr lang="en-US" sz="3200"/>
              <a:t>Results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F4C5B20B-8459-461B-937E-F1F9AB93B5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79" y="2067859"/>
            <a:ext cx="3310963" cy="3956423"/>
          </a:xfrm>
        </p:spPr>
        <p:txBody>
          <a:bodyPr anchor="t">
            <a:normAutofit fontScale="92500" lnSpcReduction="20000"/>
          </a:bodyPr>
          <a:lstStyle/>
          <a:p>
            <a:pPr>
              <a:buClr>
                <a:srgbClr val="5DA3D2"/>
              </a:buClr>
            </a:pPr>
            <a:r>
              <a:rPr lang="en-US" dirty="0"/>
              <a:t>Initial Investment</a:t>
            </a:r>
          </a:p>
          <a:p>
            <a:pPr lvl="1">
              <a:buClr>
                <a:srgbClr val="5DA3D2"/>
              </a:buClr>
            </a:pPr>
            <a:r>
              <a:rPr lang="en-US" dirty="0"/>
              <a:t>Start with $1000 each year</a:t>
            </a:r>
          </a:p>
          <a:p>
            <a:pPr>
              <a:buClr>
                <a:srgbClr val="5DA3D2"/>
              </a:buClr>
            </a:pPr>
            <a:r>
              <a:rPr lang="en-US" dirty="0"/>
              <a:t>2016</a:t>
            </a:r>
          </a:p>
          <a:p>
            <a:pPr lvl="1">
              <a:buClr>
                <a:srgbClr val="5DA3D2"/>
              </a:buClr>
            </a:pPr>
            <a:r>
              <a:rPr lang="en-US" dirty="0"/>
              <a:t>Final Sum: $6,051</a:t>
            </a:r>
          </a:p>
          <a:p>
            <a:pPr>
              <a:buClr>
                <a:srgbClr val="5DA3D2"/>
              </a:buClr>
            </a:pPr>
            <a:r>
              <a:rPr lang="en-US" dirty="0"/>
              <a:t>2017</a:t>
            </a:r>
          </a:p>
          <a:p>
            <a:pPr lvl="1">
              <a:buClr>
                <a:srgbClr val="5DA3D2"/>
              </a:buClr>
            </a:pPr>
            <a:r>
              <a:rPr lang="en-US" dirty="0"/>
              <a:t>Final Sum: $3,294</a:t>
            </a:r>
          </a:p>
          <a:p>
            <a:pPr>
              <a:buClr>
                <a:srgbClr val="5DA3D2"/>
              </a:buClr>
            </a:pPr>
            <a:r>
              <a:rPr lang="en-US" dirty="0"/>
              <a:t>2018</a:t>
            </a:r>
          </a:p>
          <a:p>
            <a:pPr lvl="1">
              <a:buClr>
                <a:srgbClr val="5DA3D2"/>
              </a:buClr>
            </a:pPr>
            <a:r>
              <a:rPr lang="en-US" dirty="0"/>
              <a:t>Final Sum: $22,734</a:t>
            </a:r>
          </a:p>
          <a:p>
            <a:pPr>
              <a:buClr>
                <a:srgbClr val="5DA3D2"/>
              </a:buClr>
            </a:pPr>
            <a:r>
              <a:rPr lang="en-US" dirty="0"/>
              <a:t>2019</a:t>
            </a:r>
          </a:p>
          <a:p>
            <a:pPr lvl="1">
              <a:buClr>
                <a:srgbClr val="5DA3D2"/>
              </a:buClr>
            </a:pPr>
            <a:r>
              <a:rPr lang="en-US" dirty="0"/>
              <a:t>Final Sum: $22,099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8470FD2-B13A-4556-9D05-BC82BFE6B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2972" y="20963"/>
            <a:ext cx="0" cy="6858000"/>
          </a:xfrm>
          <a:prstGeom prst="line">
            <a:avLst/>
          </a:prstGeom>
          <a:ln w="38100" cap="sq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DDB4F6E7-2671-46C5-A7EE-30C4F9FC32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9552" y="376536"/>
            <a:ext cx="3657387" cy="263400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467CD38-8AEA-418C-8F1E-5891F9C491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4558" y="376535"/>
            <a:ext cx="3618532" cy="2634007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3DCF570-5FFA-4422-B8A3-C28A303EF1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94479" y="3429000"/>
            <a:ext cx="7498080" cy="0"/>
          </a:xfrm>
          <a:prstGeom prst="line">
            <a:avLst/>
          </a:prstGeom>
          <a:ln w="38100" cap="sq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0BB7888-AED1-40DD-8E9F-D3C4DF197F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9558" y="3847458"/>
            <a:ext cx="3657381" cy="2634007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E32D90B-5FD5-41C6-B6BA-4C814B3076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443519" y="20963"/>
            <a:ext cx="0" cy="6858000"/>
          </a:xfrm>
          <a:prstGeom prst="line">
            <a:avLst/>
          </a:prstGeom>
          <a:ln w="38100" cap="sq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8E26DD36-3E9D-40C9-8D36-BF82264D9C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10106" y="3847458"/>
            <a:ext cx="3657379" cy="2634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3234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8">
            <a:extLst>
              <a:ext uri="{FF2B5EF4-FFF2-40B4-BE49-F238E27FC236}">
                <a16:creationId xmlns:a16="http://schemas.microsoft.com/office/drawing/2014/main" id="{9726E0AA-ACAD-4929-A688-C5F6D3E372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723DA7-669A-445B-978B-23986F204B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347" y="311835"/>
            <a:ext cx="3946393" cy="1850651"/>
          </a:xfrm>
        </p:spPr>
        <p:txBody>
          <a:bodyPr>
            <a:normAutofit/>
          </a:bodyPr>
          <a:lstStyle/>
          <a:p>
            <a:pPr algn="l"/>
            <a:r>
              <a:rPr lang="en-US" sz="3600" dirty="0"/>
              <a:t>Bankroll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B229F5-34AC-4136-9D5C-5FA2D315EA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8873" y="1161078"/>
            <a:ext cx="8577053" cy="4288527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60D3AA-6AFE-4CC6-97A2-F6FED35725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6073" y="1647826"/>
            <a:ext cx="3142799" cy="4219574"/>
          </a:xfrm>
        </p:spPr>
        <p:txBody>
          <a:bodyPr anchor="ctr">
            <a:normAutofit/>
          </a:bodyPr>
          <a:lstStyle/>
          <a:p>
            <a:r>
              <a:rPr lang="en-US" dirty="0"/>
              <a:t>With an initial bankroll of $1000 starting on July 6, 2016, we would have finished with a sum of  $51,178</a:t>
            </a:r>
          </a:p>
          <a:p>
            <a:pPr lvl="1"/>
            <a:r>
              <a:rPr lang="en-US" dirty="0"/>
              <a:t>Over a 5000% increase</a:t>
            </a:r>
          </a:p>
        </p:txBody>
      </p:sp>
    </p:spTree>
    <p:extLst>
      <p:ext uri="{BB962C8B-B14F-4D97-AF65-F5344CB8AC3E}">
        <p14:creationId xmlns:p14="http://schemas.microsoft.com/office/powerpoint/2010/main" val="223780826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AnalogousFromDarkSeedLeftStep">
      <a:dk1>
        <a:srgbClr val="000000"/>
      </a:dk1>
      <a:lt1>
        <a:srgbClr val="FFFFFF"/>
      </a:lt1>
      <a:dk2>
        <a:srgbClr val="333B21"/>
      </a:dk2>
      <a:lt2>
        <a:srgbClr val="E8E2E5"/>
      </a:lt2>
      <a:accent1>
        <a:srgbClr val="20B573"/>
      </a:accent1>
      <a:accent2>
        <a:srgbClr val="14B92B"/>
      </a:accent2>
      <a:accent3>
        <a:srgbClr val="4BB821"/>
      </a:accent3>
      <a:accent4>
        <a:srgbClr val="81B113"/>
      </a:accent4>
      <a:accent5>
        <a:srgbClr val="B1A11F"/>
      </a:accent5>
      <a:accent6>
        <a:srgbClr val="D57017"/>
      </a:accent6>
      <a:hlink>
        <a:srgbClr val="82872D"/>
      </a:hlink>
      <a:folHlink>
        <a:srgbClr val="828282"/>
      </a:folHlink>
    </a:clrScheme>
    <a:fontScheme name="Slate">
      <a:majorFont>
        <a:latin typeface="Georgia Pro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Dubai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</TotalTime>
  <Words>420</Words>
  <Application>Microsoft Office PowerPoint</Application>
  <PresentationFormat>Widescreen</PresentationFormat>
  <Paragraphs>59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Dubai</vt:lpstr>
      <vt:lpstr>Georgia Pro</vt:lpstr>
      <vt:lpstr>Wingdings 2</vt:lpstr>
      <vt:lpstr>SlateVTI</vt:lpstr>
      <vt:lpstr>PowerPoint Presentation</vt:lpstr>
      <vt:lpstr>Disclaimer</vt:lpstr>
      <vt:lpstr>Project Overview</vt:lpstr>
      <vt:lpstr>Baseball Stats</vt:lpstr>
      <vt:lpstr>Building the Model</vt:lpstr>
      <vt:lpstr>Betting</vt:lpstr>
      <vt:lpstr>Betting Methods</vt:lpstr>
      <vt:lpstr>Results</vt:lpstr>
      <vt:lpstr>Bankroll</vt:lpstr>
      <vt:lpstr>Why?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Taylor Machen</dc:creator>
  <cp:lastModifiedBy>Taylor Machen</cp:lastModifiedBy>
  <cp:revision>5</cp:revision>
  <dcterms:created xsi:type="dcterms:W3CDTF">2019-11-20T19:25:55Z</dcterms:created>
  <dcterms:modified xsi:type="dcterms:W3CDTF">2019-11-20T23:57:56Z</dcterms:modified>
</cp:coreProperties>
</file>